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4" r:id="rId3"/>
    <p:sldId id="257" r:id="rId4"/>
    <p:sldId id="258" r:id="rId5"/>
    <p:sldId id="259" r:id="rId6"/>
    <p:sldId id="263" r:id="rId7"/>
    <p:sldId id="260" r:id="rId8"/>
    <p:sldId id="261" r:id="rId9"/>
    <p:sldId id="262" r:id="rId10"/>
    <p:sldId id="265" r:id="rId11"/>
    <p:sldId id="266" r:id="rId12"/>
    <p:sldId id="267" r:id="rId13"/>
    <p:sldId id="269" r:id="rId14"/>
    <p:sldId id="271" r:id="rId15"/>
    <p:sldId id="268" r:id="rId16"/>
    <p:sldId id="270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82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3CC8FC-C30F-4251-B6B9-A3143BDF2BFC}" type="datetimeFigureOut">
              <a:rPr lang="en-IN" smtClean="0"/>
              <a:t>23-12-2019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D9355-F7DB-4A05-9737-8F2355278D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1737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D9355-F7DB-4A05-9737-8F2355278DF8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66655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06F4D-FF57-4888-B5A0-4E7FD9CC8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698B77-8165-48C0-BC62-715B6BF139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77EF9-433F-4CDA-96BD-8671A93FE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3B9D-FBAF-441D-9CCF-13D2C00950E5}" type="datetimeFigureOut">
              <a:rPr lang="en-IN" smtClean="0"/>
              <a:t>23-12-2019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BEDDD-CD04-4B5E-B42E-DA7CEA737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9ADD0-826B-4C72-A68B-83016DCF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4D5E-C32F-4AB4-8026-19045A4CC62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6539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3DA43-97A8-480E-9A79-97C9761FA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BDD914-9D53-4114-AAE4-797DA02D4D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2DA96A-6AB6-4413-822C-76A2FDB6D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3B9D-FBAF-441D-9CCF-13D2C00950E5}" type="datetimeFigureOut">
              <a:rPr lang="en-IN" smtClean="0"/>
              <a:t>23-12-2019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EFEF1-591F-4CE9-B13A-F86D18E0B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36826-D972-45EB-B56A-743783946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4D5E-C32F-4AB4-8026-19045A4CC62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6427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22F997-FA74-4993-930C-149238CF52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A8A33E-0DCC-4415-B48D-85860E12AC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96E60-265F-4D63-84B4-5E5ACF961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3B9D-FBAF-441D-9CCF-13D2C00950E5}" type="datetimeFigureOut">
              <a:rPr lang="en-IN" smtClean="0"/>
              <a:t>23-12-2019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E59C1-3AE0-4582-960C-7C1BEAFE4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4DB7B-8891-487C-BC7D-07FE38B2E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4D5E-C32F-4AB4-8026-19045A4CC62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6852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D3BC0-327A-4361-B94A-78174F254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B64C3-E469-47FD-85FE-B089F534F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31A53-E5DA-4F2F-AA08-82DF3E969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3B9D-FBAF-441D-9CCF-13D2C00950E5}" type="datetimeFigureOut">
              <a:rPr lang="en-IN" smtClean="0"/>
              <a:t>23-12-2019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56972-0F6E-49DC-A7DB-A3077A9F1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A17AE5-358C-4917-ACC1-1DA2558EC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4D5E-C32F-4AB4-8026-19045A4CC62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4014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E0148-98D3-4011-8264-84C30E979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39D953-634A-4192-B83F-211A75D60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E14738-EE63-4AA4-BF30-EDD5EA831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3B9D-FBAF-441D-9CCF-13D2C00950E5}" type="datetimeFigureOut">
              <a:rPr lang="en-IN" smtClean="0"/>
              <a:t>23-12-2019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2EB9A5-0F25-401E-A65E-E6FF10B8F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6CAD4-7C6F-4B61-BF38-BC06F47BF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4D5E-C32F-4AB4-8026-19045A4CC62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39157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7984E-8362-48A0-BBD0-70D8203F5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A8D9E-5D5C-49EC-8315-0207FC4370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839BCF-37B1-44CA-8759-372938C1D6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92185D-EFFF-43A7-8BB0-AC2CF2D9A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3B9D-FBAF-441D-9CCF-13D2C00950E5}" type="datetimeFigureOut">
              <a:rPr lang="en-IN" smtClean="0"/>
              <a:t>23-12-2019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6EF809-461C-4DB1-9995-1196DE19F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803CC4-086C-4E78-A059-2D7CF0ED8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4D5E-C32F-4AB4-8026-19045A4CC62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0432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A15AF-0E99-4DBC-B9C3-03E0B9D6D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FC1615-4951-48FD-9671-642CBA590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7A72DF-BD00-4C0F-B6C1-B0F5C017BB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20956C-F6C8-425F-AEF7-CA75F7C978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70DC62-1F8A-4D2C-A86F-5C9A093490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FD1F9B-1631-441F-8D74-3B0023E37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3B9D-FBAF-441D-9CCF-13D2C00950E5}" type="datetimeFigureOut">
              <a:rPr lang="en-IN" smtClean="0"/>
              <a:t>23-12-2019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2A4D5F-F2AA-40B9-877C-222854D7D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C11269-E3DF-44FC-9318-26245497B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4D5E-C32F-4AB4-8026-19045A4CC62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4742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E7B28-BC3D-4DC7-849A-200C7A88F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02CAF7-202C-4738-9A54-EE8B8F248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3B9D-FBAF-441D-9CCF-13D2C00950E5}" type="datetimeFigureOut">
              <a:rPr lang="en-IN" smtClean="0"/>
              <a:t>23-12-2019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4F84A2-D4E7-4CFA-9CC2-2CE70D1D9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2EDAC4-D5CC-4D62-ACC4-C83EC34C7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4D5E-C32F-4AB4-8026-19045A4CC62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86543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6ED3C0-9E8B-419B-9C6F-1FC452A2F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3B9D-FBAF-441D-9CCF-13D2C00950E5}" type="datetimeFigureOut">
              <a:rPr lang="en-IN" smtClean="0"/>
              <a:t>23-12-2019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3205E3-BAE8-484A-8765-C014D2729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B87E33-B544-481D-8D72-A73F282A0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4D5E-C32F-4AB4-8026-19045A4CC62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11190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B3D4A-D9B4-4717-AEE7-15509BA63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7E3C8-E736-46EC-A35C-F728F8665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B6C4B7-C57F-4BC3-BC35-AB962DA80F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23CE0C-BABB-45A8-B156-76550D3A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3B9D-FBAF-441D-9CCF-13D2C00950E5}" type="datetimeFigureOut">
              <a:rPr lang="en-IN" smtClean="0"/>
              <a:t>23-12-2019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6CBD5B-BAAA-47B1-80DA-DFB048187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4246A0-0A35-4FCA-8BC7-A4A8F2390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4D5E-C32F-4AB4-8026-19045A4CC62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8945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DE172-B68D-465D-A082-DFD79797E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5DE304-7A05-4E90-9CC5-E0C2FDA0CB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23A48-BA2F-4F5E-9D22-DF34810818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1DC4AC-C1CC-4819-9B71-335AF1637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3B9D-FBAF-441D-9CCF-13D2C00950E5}" type="datetimeFigureOut">
              <a:rPr lang="en-IN" smtClean="0"/>
              <a:t>23-12-2019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BCED9A-2FEF-4208-B598-F2687D740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03FED3-F974-4687-A059-350CE01A4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4D5E-C32F-4AB4-8026-19045A4CC62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23079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5C27C2-F31B-44D9-B1E6-E22636240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D0AD5C-8026-409D-BD1B-6F738C264D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A9BC3-1AF6-43A0-B8C5-39A968FED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63B9D-FBAF-441D-9CCF-13D2C00950E5}" type="datetimeFigureOut">
              <a:rPr lang="en-IN" smtClean="0"/>
              <a:t>23-12-2019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55223-26EE-4865-A4A5-709B1103AE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0BCDDC-093B-41EB-BB71-B42F15A1B4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D4D5E-C32F-4AB4-8026-19045A4CC62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3991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270138-82E7-4F8C-8838-ECE709C148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237" y="914400"/>
            <a:ext cx="3657600" cy="2887579"/>
          </a:xfrm>
        </p:spPr>
        <p:txBody>
          <a:bodyPr>
            <a:normAutofit/>
          </a:bodyPr>
          <a:lstStyle/>
          <a:p>
            <a:r>
              <a:rPr lang="en-IN" sz="4800" dirty="0">
                <a:solidFill>
                  <a:srgbClr val="FFFFFF"/>
                </a:solidFill>
              </a:rPr>
              <a:t>Gene Mutations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867394-F7BA-4766-997D-3EFC38FC3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237" y="4170501"/>
            <a:ext cx="3657600" cy="1525597"/>
          </a:xfrm>
        </p:spPr>
        <p:txBody>
          <a:bodyPr>
            <a:normAutofit/>
          </a:bodyPr>
          <a:lstStyle/>
          <a:p>
            <a:r>
              <a:rPr lang="en-IN" sz="2000">
                <a:solidFill>
                  <a:srgbClr val="FFFFFF"/>
                </a:solidFill>
              </a:rPr>
              <a:t>Dr. Mahavir Gosavi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gene mutations">
            <a:extLst>
              <a:ext uri="{FF2B5EF4-FFF2-40B4-BE49-F238E27FC236}">
                <a16:creationId xmlns:a16="http://schemas.microsoft.com/office/drawing/2014/main" id="{AA769A8E-A2D2-4B32-BF80-92D90B9D1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8938" y="492573"/>
            <a:ext cx="5263312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509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F2EEF-AF34-4254-8681-9936262F2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5" y="365125"/>
            <a:ext cx="11839698" cy="1325563"/>
          </a:xfrm>
        </p:spPr>
        <p:txBody>
          <a:bodyPr>
            <a:normAutofit/>
          </a:bodyPr>
          <a:lstStyle/>
          <a:p>
            <a:pPr algn="ctr"/>
            <a:r>
              <a:rPr lang="en-IN" sz="3600" dirty="0"/>
              <a:t>SILENT/ NEUTRAL MUTATION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F21E1-4117-4172-A0C2-C2ED11134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55" y="1923803"/>
            <a:ext cx="11067801" cy="3528764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The change in one codon for an amino acid into another codon for that same amino acid .</a:t>
            </a:r>
          </a:p>
          <a:p>
            <a:pPr algn="just"/>
            <a:r>
              <a:rPr lang="en-US" dirty="0"/>
              <a:t>Silent mutations are also referred to as synonymous mutations.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E90F4C-D206-499C-A0D5-FC1F4CB89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450" y="3514010"/>
            <a:ext cx="5272644" cy="234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052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32436-AB95-4088-BDBF-6B698594C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MISSENSE MUTATION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53B0E15-CFD1-4027-884D-BE54986085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187" y="1828800"/>
            <a:ext cx="9186442" cy="46648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AFB583-2A5C-49A6-B9FB-9D8A80D600CA}"/>
              </a:ext>
            </a:extLst>
          </p:cNvPr>
          <p:cNvSpPr txBox="1"/>
          <p:nvPr/>
        </p:nvSpPr>
        <p:spPr>
          <a:xfrm>
            <a:off x="8098968" y="1045033"/>
            <a:ext cx="383572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800" dirty="0"/>
              <a:t>The codon for one amino acid is changed into a codon </a:t>
            </a:r>
            <a:r>
              <a:rPr lang="en-IN" sz="2800" dirty="0"/>
              <a:t>for another amino acid.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IN" sz="2800" dirty="0"/>
              <a:t>Missense mutations are</a:t>
            </a:r>
          </a:p>
          <a:p>
            <a:pPr algn="just"/>
            <a:r>
              <a:rPr lang="en-IN" sz="2800" dirty="0"/>
              <a:t>sometimes referred to as</a:t>
            </a:r>
          </a:p>
          <a:p>
            <a:pPr algn="just"/>
            <a:r>
              <a:rPr lang="en-IN" sz="2800" dirty="0"/>
              <a:t>non-synonymous mutations.</a:t>
            </a:r>
          </a:p>
        </p:txBody>
      </p:sp>
    </p:spTree>
    <p:extLst>
      <p:ext uri="{BB962C8B-B14F-4D97-AF65-F5344CB8AC3E}">
        <p14:creationId xmlns:p14="http://schemas.microsoft.com/office/powerpoint/2010/main" val="1577954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9826E-8B5C-4B9E-A341-B95E47023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NONSENSE MUTATION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9B069-212F-4D7E-BFF1-407C853B0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2722" y="1825625"/>
            <a:ext cx="3776353" cy="4351338"/>
          </a:xfrm>
        </p:spPr>
        <p:txBody>
          <a:bodyPr/>
          <a:lstStyle/>
          <a:p>
            <a:pPr algn="just"/>
            <a:r>
              <a:rPr lang="en-US" dirty="0"/>
              <a:t>The codon for one amino acid is changed into a </a:t>
            </a:r>
            <a:r>
              <a:rPr lang="en-IN" dirty="0"/>
              <a:t>translation termination (stop) codon.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154428-05B6-4F53-963C-00CA8666F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9" y="1690688"/>
            <a:ext cx="8452915" cy="453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356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2468898-5A6E-4D55-85EC-308E785EE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BCC71C-D77C-46B2-AB53-AA7ADD325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201400" cy="1106424"/>
          </a:xfrm>
        </p:spPr>
        <p:txBody>
          <a:bodyPr>
            <a:normAutofit/>
          </a:bodyPr>
          <a:lstStyle/>
          <a:p>
            <a:r>
              <a:rPr lang="en-IN" sz="3600"/>
              <a:t>FRAME SHIFT MUTATIONS</a:t>
            </a:r>
            <a:br>
              <a:rPr lang="en-IN" sz="3600"/>
            </a:br>
            <a:endParaRPr lang="en-IN" sz="36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23A947-2D45-4208-AE2B-64948C87A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845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2F3D4E-A342-461D-903A-68461C86D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691" y="1601448"/>
            <a:ext cx="7962443" cy="4247407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5BBB0F9-6A59-4D02-A9C7-A2D65166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3801" y="1721922"/>
            <a:ext cx="4218432" cy="4520560"/>
          </a:xfrm>
          <a:prstGeom prst="rect">
            <a:avLst/>
          </a:prstGeom>
          <a:ln w="9525">
            <a:solidFill>
              <a:srgbClr val="EFEFEF"/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ED317-4415-4BCF-AA0D-F7F53F574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0836" y="1816805"/>
            <a:ext cx="3900332" cy="4330951"/>
          </a:xfrm>
        </p:spPr>
        <p:txBody>
          <a:bodyPr anchor="ctr">
            <a:normAutofit/>
          </a:bodyPr>
          <a:lstStyle/>
          <a:p>
            <a:pPr algn="just"/>
            <a:r>
              <a:rPr lang="en-US" sz="1800" dirty="0"/>
              <a:t>This type of mutation occurs when the addition or loss of DNA bases changes a gene' s reading frame. A reading frame consists of 3 bases, each code for one amino acid.</a:t>
            </a:r>
          </a:p>
          <a:p>
            <a:pPr algn="just"/>
            <a:r>
              <a:rPr lang="en-US" sz="1800" dirty="0"/>
              <a:t>A frame shift mutation shifts the grouping of these bases and changes the code for amino acids.</a:t>
            </a:r>
          </a:p>
          <a:p>
            <a:pPr algn="just"/>
            <a:r>
              <a:rPr lang="en-US" sz="1800" dirty="0"/>
              <a:t>The resulting protein is usually nonfunctional. Insertions and deletion can all be frame shift mutations.</a:t>
            </a:r>
            <a:endParaRPr lang="en-IN" sz="1800" dirty="0"/>
          </a:p>
        </p:txBody>
      </p:sp>
    </p:spTree>
    <p:extLst>
      <p:ext uri="{BB962C8B-B14F-4D97-AF65-F5344CB8AC3E}">
        <p14:creationId xmlns:p14="http://schemas.microsoft.com/office/powerpoint/2010/main" val="530775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C4886-02E6-4DBA-91C2-2DB26BCF6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INSERTION                                          DELETION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C633D-4536-451F-A752-28E15AAF2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30" y="1306286"/>
            <a:ext cx="5225142" cy="4870677"/>
          </a:xfrm>
        </p:spPr>
        <p:txBody>
          <a:bodyPr/>
          <a:lstStyle/>
          <a:p>
            <a:pPr algn="just"/>
            <a:r>
              <a:rPr lang="en-IN" dirty="0"/>
              <a:t>An insertion changes the </a:t>
            </a:r>
            <a:r>
              <a:rPr lang="en-US" dirty="0"/>
              <a:t>number of DNA bases in a gene by adding a piece of DNA. As a result, the protein coded by the gene may not </a:t>
            </a:r>
            <a:r>
              <a:rPr lang="en-IN" dirty="0"/>
              <a:t>function properly.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E21F14-BCBF-4D99-8151-67AF6A9A04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01" r="9033"/>
          <a:stretch/>
        </p:blipFill>
        <p:spPr>
          <a:xfrm>
            <a:off x="-41565" y="3275520"/>
            <a:ext cx="5767449" cy="35966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9F8F77-7B6F-4C66-8A69-1964713279D4}"/>
              </a:ext>
            </a:extLst>
          </p:cNvPr>
          <p:cNvSpPr txBox="1"/>
          <p:nvPr/>
        </p:nvSpPr>
        <p:spPr>
          <a:xfrm>
            <a:off x="6096000" y="1341916"/>
            <a:ext cx="5965370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100" dirty="0"/>
              <a:t>A deletion changes the </a:t>
            </a:r>
            <a:r>
              <a:rPr lang="en-US" sz="2100" dirty="0"/>
              <a:t>number of DNA bases by </a:t>
            </a:r>
          </a:p>
          <a:p>
            <a:r>
              <a:rPr lang="en-US" sz="2100" dirty="0"/>
              <a:t>removing a piece of DNA.</a:t>
            </a:r>
          </a:p>
          <a:p>
            <a:r>
              <a:rPr lang="en-IN" sz="2100" dirty="0"/>
              <a:t>• Small deletion may remove </a:t>
            </a:r>
            <a:r>
              <a:rPr lang="en-US" sz="2100" dirty="0"/>
              <a:t>one or few base pairs within </a:t>
            </a:r>
            <a:r>
              <a:rPr lang="en-IN" sz="2100" dirty="0"/>
              <a:t>a gene .</a:t>
            </a:r>
          </a:p>
          <a:p>
            <a:r>
              <a:rPr lang="en-IN" sz="2100" dirty="0"/>
              <a:t>• Larger deletions can remove </a:t>
            </a:r>
            <a:r>
              <a:rPr lang="en-US" sz="2100" dirty="0"/>
              <a:t>one entire gene or several </a:t>
            </a:r>
            <a:r>
              <a:rPr lang="en-IN" sz="2100" dirty="0" err="1"/>
              <a:t>neighboring</a:t>
            </a:r>
            <a:r>
              <a:rPr lang="en-IN" sz="2100" dirty="0"/>
              <a:t> genes. The </a:t>
            </a:r>
            <a:r>
              <a:rPr lang="en-US" sz="2100" dirty="0"/>
              <a:t>deleted DNA may alter the </a:t>
            </a:r>
            <a:r>
              <a:rPr lang="en-IN" sz="2100" dirty="0"/>
              <a:t>function of the resulting protein.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ACF059-AE55-4210-86AC-E0C9EB4EF0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37" r="8884"/>
          <a:stretch/>
        </p:blipFill>
        <p:spPr>
          <a:xfrm>
            <a:off x="6547264" y="3743060"/>
            <a:ext cx="5644736" cy="310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265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5C84B-C80B-4E29-AEAF-2E9F454ED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5FCCF76-9E31-4723-92AD-3928068A73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5576247"/>
              </p:ext>
            </p:extLst>
          </p:nvPr>
        </p:nvGraphicFramePr>
        <p:xfrm>
          <a:off x="-1" y="1"/>
          <a:ext cx="12192001" cy="66515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85933">
                  <a:extLst>
                    <a:ext uri="{9D8B030D-6E8A-4147-A177-3AD203B41FA5}">
                      <a16:colId xmlns:a16="http://schemas.microsoft.com/office/drawing/2014/main" val="560233965"/>
                    </a:ext>
                  </a:extLst>
                </a:gridCol>
                <a:gridCol w="6206068">
                  <a:extLst>
                    <a:ext uri="{9D8B030D-6E8A-4147-A177-3AD203B41FA5}">
                      <a16:colId xmlns:a16="http://schemas.microsoft.com/office/drawing/2014/main" val="1385188412"/>
                    </a:ext>
                  </a:extLst>
                </a:gridCol>
              </a:tblGrid>
              <a:tr h="221244"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BASE SUBSTITUTION / DELETION / INSERTION / DELETION</a:t>
                      </a: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IN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6" marR="26316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653487"/>
                  </a:ext>
                </a:extLst>
              </a:tr>
              <a:tr h="22124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WILD</a:t>
                      </a:r>
                      <a:endParaRPr lang="en-IN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6" marR="26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MUTANT</a:t>
                      </a:r>
                      <a:endParaRPr lang="en-IN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6" marR="26316" marT="0" marB="0"/>
                </a:tc>
                <a:extLst>
                  <a:ext uri="{0D108BD9-81ED-4DB2-BD59-A6C34878D82A}">
                    <a16:rowId xmlns:a16="http://schemas.microsoft.com/office/drawing/2014/main" val="485636193"/>
                  </a:ext>
                </a:extLst>
              </a:tr>
              <a:tr h="22124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3’TAAGGATCTCTTTCTCAA5’ DNA</a:t>
                      </a:r>
                      <a:endParaRPr lang="en-IN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6" marR="26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3’ TAAGGATCTCTT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TCTCAA5’ DNA</a:t>
                      </a:r>
                      <a:endParaRPr lang="en-IN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6" marR="26316" marT="0" marB="0"/>
                </a:tc>
                <a:extLst>
                  <a:ext uri="{0D108BD9-81ED-4DB2-BD59-A6C34878D82A}">
                    <a16:rowId xmlns:a16="http://schemas.microsoft.com/office/drawing/2014/main" val="1089269652"/>
                  </a:ext>
                </a:extLst>
              </a:tr>
              <a:tr h="47931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5’AUUCCUAGCGAAAGAGUU3’mRNA</a:t>
                      </a:r>
                      <a:endParaRPr lang="en-IN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6" marR="26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5’AUUCCUAGCGAA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AGAGUU3’mRNA</a:t>
                      </a:r>
                      <a:endParaRPr lang="en-IN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6" marR="26316" marT="0" marB="0"/>
                </a:tc>
                <a:extLst>
                  <a:ext uri="{0D108BD9-81ED-4DB2-BD59-A6C34878D82A}">
                    <a16:rowId xmlns:a16="http://schemas.microsoft.com/office/drawing/2014/main" val="345677748"/>
                  </a:ext>
                </a:extLst>
              </a:tr>
              <a:tr h="22124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WILD</a:t>
                      </a:r>
                      <a:endParaRPr lang="en-IN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6" marR="26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MUTANT</a:t>
                      </a:r>
                      <a:endParaRPr lang="en-IN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6" marR="26316" marT="0" marB="0"/>
                </a:tc>
                <a:extLst>
                  <a:ext uri="{0D108BD9-81ED-4DB2-BD59-A6C34878D82A}">
                    <a16:rowId xmlns:a16="http://schemas.microsoft.com/office/drawing/2014/main" val="559067126"/>
                  </a:ext>
                </a:extLst>
              </a:tr>
              <a:tr h="22124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3’TA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GGATCTCTTTCTCAA5’ DNA</a:t>
                      </a:r>
                      <a:endParaRPr lang="en-IN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6" marR="26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3’  TAGGATCTCTT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TCTCAA5’ DNA</a:t>
                      </a:r>
                      <a:endParaRPr lang="en-IN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6" marR="26316" marT="0" marB="0"/>
                </a:tc>
                <a:extLst>
                  <a:ext uri="{0D108BD9-81ED-4DB2-BD59-A6C34878D82A}">
                    <a16:rowId xmlns:a16="http://schemas.microsoft.com/office/drawing/2014/main" val="909632256"/>
                  </a:ext>
                </a:extLst>
              </a:tr>
              <a:tr h="47931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5’AU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CCUAGCGAAAGAGUU3’mRNA</a:t>
                      </a:r>
                      <a:endParaRPr lang="en-IN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6" marR="26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5’AUCCUAGCGAA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AGAGUU3’mRNA</a:t>
                      </a:r>
                      <a:endParaRPr lang="en-IN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6" marR="26316" marT="0" marB="0"/>
                </a:tc>
                <a:extLst>
                  <a:ext uri="{0D108BD9-81ED-4DB2-BD59-A6C34878D82A}">
                    <a16:rowId xmlns:a16="http://schemas.microsoft.com/office/drawing/2014/main" val="2355150202"/>
                  </a:ext>
                </a:extLst>
              </a:tr>
              <a:tr h="22124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WILD</a:t>
                      </a:r>
                      <a:endParaRPr lang="en-IN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6" marR="26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MUTANT</a:t>
                      </a:r>
                      <a:endParaRPr lang="en-IN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6" marR="26316" marT="0" marB="0"/>
                </a:tc>
                <a:extLst>
                  <a:ext uri="{0D108BD9-81ED-4DB2-BD59-A6C34878D82A}">
                    <a16:rowId xmlns:a16="http://schemas.microsoft.com/office/drawing/2014/main" val="1354289321"/>
                  </a:ext>
                </a:extLst>
              </a:tr>
              <a:tr h="22124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3’TAAGGATCTCTTTCTCAA5’ DNA</a:t>
                      </a:r>
                      <a:endParaRPr lang="en-IN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6" marR="26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3’TAAGGATCTCTTTCTCAA5’ DNA</a:t>
                      </a:r>
                      <a:endParaRPr lang="en-IN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6" marR="26316" marT="0" marB="0"/>
                </a:tc>
                <a:extLst>
                  <a:ext uri="{0D108BD9-81ED-4DB2-BD59-A6C34878D82A}">
                    <a16:rowId xmlns:a16="http://schemas.microsoft.com/office/drawing/2014/main" val="2100678223"/>
                  </a:ext>
                </a:extLst>
              </a:tr>
              <a:tr h="47931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5’AUUCCUAGCGAAAGAGUU3’mRNA</a:t>
                      </a:r>
                      <a:endParaRPr lang="en-IN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6" marR="26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5’AUUCCUAGCGAAAGAGUU3’mRNA</a:t>
                      </a:r>
                      <a:endParaRPr lang="en-IN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6" marR="26316" marT="0" marB="0"/>
                </a:tc>
                <a:extLst>
                  <a:ext uri="{0D108BD9-81ED-4DB2-BD59-A6C34878D82A}">
                    <a16:rowId xmlns:a16="http://schemas.microsoft.com/office/drawing/2014/main" val="3648280217"/>
                  </a:ext>
                </a:extLst>
              </a:tr>
              <a:tr h="22124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WILD</a:t>
                      </a:r>
                      <a:endParaRPr lang="en-IN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6" marR="26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MUTANT</a:t>
                      </a:r>
                      <a:endParaRPr lang="en-IN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6" marR="26316" marT="0" marB="0"/>
                </a:tc>
                <a:extLst>
                  <a:ext uri="{0D108BD9-81ED-4DB2-BD59-A6C34878D82A}">
                    <a16:rowId xmlns:a16="http://schemas.microsoft.com/office/drawing/2014/main" val="1450165598"/>
                  </a:ext>
                </a:extLst>
              </a:tr>
              <a:tr h="22124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3’ TAAGGATCT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TTTCTCAA5’ DNA</a:t>
                      </a:r>
                      <a:endParaRPr lang="en-IN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6" marR="26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3’TAAGGATCTTTTCTCAA5’ DNA</a:t>
                      </a:r>
                      <a:endParaRPr lang="en-IN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6" marR="26316" marT="0" marB="0"/>
                </a:tc>
                <a:extLst>
                  <a:ext uri="{0D108BD9-81ED-4DB2-BD59-A6C34878D82A}">
                    <a16:rowId xmlns:a16="http://schemas.microsoft.com/office/drawing/2014/main" val="3797036155"/>
                  </a:ext>
                </a:extLst>
              </a:tr>
              <a:tr h="47931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5’AUUCCUAGC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AAAGAGUU3’mRNA</a:t>
                      </a:r>
                      <a:endParaRPr lang="en-IN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6" marR="26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5’AUUCCUAGCAAAGAGUU3’mRNA</a:t>
                      </a:r>
                      <a:endParaRPr lang="en-IN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6" marR="26316" marT="0" marB="0"/>
                </a:tc>
                <a:extLst>
                  <a:ext uri="{0D108BD9-81ED-4DB2-BD59-A6C34878D82A}">
                    <a16:rowId xmlns:a16="http://schemas.microsoft.com/office/drawing/2014/main" val="2558798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1298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93708-F2A9-45F9-9144-B1651C42D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3CADEBF-406C-45D2-AB55-BCFA609B56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371897"/>
              </p:ext>
            </p:extLst>
          </p:nvPr>
        </p:nvGraphicFramePr>
        <p:xfrm>
          <a:off x="130629" y="142505"/>
          <a:ext cx="11910949" cy="67171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47944">
                  <a:extLst>
                    <a:ext uri="{9D8B030D-6E8A-4147-A177-3AD203B41FA5}">
                      <a16:colId xmlns:a16="http://schemas.microsoft.com/office/drawing/2014/main" val="2055330167"/>
                    </a:ext>
                  </a:extLst>
                </a:gridCol>
                <a:gridCol w="6063005">
                  <a:extLst>
                    <a:ext uri="{9D8B030D-6E8A-4147-A177-3AD203B41FA5}">
                      <a16:colId xmlns:a16="http://schemas.microsoft.com/office/drawing/2014/main" val="1303038932"/>
                    </a:ext>
                  </a:extLst>
                </a:gridCol>
              </a:tblGrid>
              <a:tr h="488490"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TRANSITION / TRANSITION / MISSENSE / NONSENSE</a:t>
                      </a:r>
                      <a:endParaRPr lang="en-IN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65" marR="29665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8708584"/>
                  </a:ext>
                </a:extLst>
              </a:tr>
              <a:tr h="48849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WILD</a:t>
                      </a:r>
                      <a:endParaRPr lang="en-IN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65" marR="296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MUTANT</a:t>
                      </a:r>
                      <a:endParaRPr lang="en-IN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65" marR="29665" marT="0" marB="0"/>
                </a:tc>
                <a:extLst>
                  <a:ext uri="{0D108BD9-81ED-4DB2-BD59-A6C34878D82A}">
                    <a16:rowId xmlns:a16="http://schemas.microsoft.com/office/drawing/2014/main" val="4246387312"/>
                  </a:ext>
                </a:extLst>
              </a:tr>
              <a:tr h="48849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3’TCTCAAAAATTTACG5’ DNA</a:t>
                      </a:r>
                      <a:endParaRPr lang="en-IN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65" marR="296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3’ TCTCAA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AATTTACG5’ DNA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65" marR="29665" marT="0" marB="0"/>
                </a:tc>
                <a:extLst>
                  <a:ext uri="{0D108BD9-81ED-4DB2-BD59-A6C34878D82A}">
                    <a16:rowId xmlns:a16="http://schemas.microsoft.com/office/drawing/2014/main" val="4178120503"/>
                  </a:ext>
                </a:extLst>
              </a:tr>
              <a:tr h="48849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5’AGAGUUUUUAAAUGC3’mRNA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65" marR="296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5’AGAGUU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UUAAAUGC3’mRNA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65" marR="29665" marT="0" marB="0"/>
                </a:tc>
                <a:extLst>
                  <a:ext uri="{0D108BD9-81ED-4DB2-BD59-A6C34878D82A}">
                    <a16:rowId xmlns:a16="http://schemas.microsoft.com/office/drawing/2014/main" val="1918709381"/>
                  </a:ext>
                </a:extLst>
              </a:tr>
              <a:tr h="48849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WILD</a:t>
                      </a:r>
                      <a:endParaRPr lang="en-IN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65" marR="296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MUTANT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65" marR="29665" marT="0" marB="0"/>
                </a:tc>
                <a:extLst>
                  <a:ext uri="{0D108BD9-81ED-4DB2-BD59-A6C34878D82A}">
                    <a16:rowId xmlns:a16="http://schemas.microsoft.com/office/drawing/2014/main" val="388828279"/>
                  </a:ext>
                </a:extLst>
              </a:tr>
              <a:tr h="48849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3’TCTCAAAAATTTACG5’ DNA</a:t>
                      </a:r>
                      <a:endParaRPr lang="en-IN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65" marR="296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3’ TCTCAA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AATTTACG5’ DNA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65" marR="29665" marT="0" marB="0"/>
                </a:tc>
                <a:extLst>
                  <a:ext uri="{0D108BD9-81ED-4DB2-BD59-A6C34878D82A}">
                    <a16:rowId xmlns:a16="http://schemas.microsoft.com/office/drawing/2014/main" val="3785021719"/>
                  </a:ext>
                </a:extLst>
              </a:tr>
              <a:tr h="48849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5’AGAGUUUUUAAAUGC3’mRNA</a:t>
                      </a:r>
                      <a:endParaRPr lang="en-IN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65" marR="296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5’AGAGUU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UUAAAUGC3’mRNA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65" marR="29665" marT="0" marB="0"/>
                </a:tc>
                <a:extLst>
                  <a:ext uri="{0D108BD9-81ED-4DB2-BD59-A6C34878D82A}">
                    <a16:rowId xmlns:a16="http://schemas.microsoft.com/office/drawing/2014/main" val="1942343882"/>
                  </a:ext>
                </a:extLst>
              </a:tr>
              <a:tr h="48849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WILD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65" marR="296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MUTANT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65" marR="29665" marT="0" marB="0"/>
                </a:tc>
                <a:extLst>
                  <a:ext uri="{0D108BD9-81ED-4DB2-BD59-A6C34878D82A}">
                    <a16:rowId xmlns:a16="http://schemas.microsoft.com/office/drawing/2014/main" val="2847677150"/>
                  </a:ext>
                </a:extLst>
              </a:tr>
              <a:tr h="48849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3’ACGCCTAAACGA5’ DNA</a:t>
                      </a:r>
                      <a:endParaRPr lang="en-IN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65" marR="296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3’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CGCCTAAACGA5’ DNA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65" marR="29665" marT="0" marB="0"/>
                </a:tc>
                <a:extLst>
                  <a:ext uri="{0D108BD9-81ED-4DB2-BD59-A6C34878D82A}">
                    <a16:rowId xmlns:a16="http://schemas.microsoft.com/office/drawing/2014/main" val="3846110823"/>
                  </a:ext>
                </a:extLst>
              </a:tr>
              <a:tr h="48849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5’UGCGGAUUUGCU3’mRNA</a:t>
                      </a:r>
                      <a:endParaRPr lang="en-IN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65" marR="296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5’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GCGGAUUUGCU3’mRNA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65" marR="29665" marT="0" marB="0"/>
                </a:tc>
                <a:extLst>
                  <a:ext uri="{0D108BD9-81ED-4DB2-BD59-A6C34878D82A}">
                    <a16:rowId xmlns:a16="http://schemas.microsoft.com/office/drawing/2014/main" val="2443378717"/>
                  </a:ext>
                </a:extLst>
              </a:tr>
              <a:tr h="48849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WILD</a:t>
                      </a:r>
                      <a:endParaRPr lang="en-IN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65" marR="296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MUTANT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65" marR="29665" marT="0" marB="0"/>
                </a:tc>
                <a:extLst>
                  <a:ext uri="{0D108BD9-81ED-4DB2-BD59-A6C34878D82A}">
                    <a16:rowId xmlns:a16="http://schemas.microsoft.com/office/drawing/2014/main" val="1276084776"/>
                  </a:ext>
                </a:extLst>
              </a:tr>
              <a:tr h="48849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3’ACGCCTAAACGA5’ DNA</a:t>
                      </a:r>
                      <a:endParaRPr lang="en-IN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65" marR="296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3’AC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CCTAAACGA5’ DNA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65" marR="29665" marT="0" marB="0"/>
                </a:tc>
                <a:extLst>
                  <a:ext uri="{0D108BD9-81ED-4DB2-BD59-A6C34878D82A}">
                    <a16:rowId xmlns:a16="http://schemas.microsoft.com/office/drawing/2014/main" val="2306548818"/>
                  </a:ext>
                </a:extLst>
              </a:tr>
              <a:tr h="48849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5’UGCGGAUUUGCU3’mRNA</a:t>
                      </a:r>
                      <a:endParaRPr lang="en-IN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65" marR="296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5’UG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GGAUUUGCU3’mRNA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65" marR="29665" marT="0" marB="0"/>
                </a:tc>
                <a:extLst>
                  <a:ext uri="{0D108BD9-81ED-4DB2-BD59-A6C34878D82A}">
                    <a16:rowId xmlns:a16="http://schemas.microsoft.com/office/drawing/2014/main" val="14185742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5888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5C2D0-CC92-45AB-84A7-14600C24F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6DF7C5C-4620-4A62-ADEB-EFF82BCC63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4512676"/>
              </p:ext>
            </p:extLst>
          </p:nvPr>
        </p:nvGraphicFramePr>
        <p:xfrm>
          <a:off x="0" y="1"/>
          <a:ext cx="12192000" cy="67171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85933">
                  <a:extLst>
                    <a:ext uri="{9D8B030D-6E8A-4147-A177-3AD203B41FA5}">
                      <a16:colId xmlns:a16="http://schemas.microsoft.com/office/drawing/2014/main" val="1983709172"/>
                    </a:ext>
                  </a:extLst>
                </a:gridCol>
                <a:gridCol w="6206067">
                  <a:extLst>
                    <a:ext uri="{9D8B030D-6E8A-4147-A177-3AD203B41FA5}">
                      <a16:colId xmlns:a16="http://schemas.microsoft.com/office/drawing/2014/main" val="566012611"/>
                    </a:ext>
                  </a:extLst>
                </a:gridCol>
              </a:tblGrid>
              <a:tr h="499452"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NEUTRAL / SILENT / FRAMESHIFT ADDITION / FRAMESHIFT DELETION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65" marR="29665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0284097"/>
                  </a:ext>
                </a:extLst>
              </a:tr>
              <a:tr h="499452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WILD</a:t>
                      </a:r>
                      <a:endParaRPr lang="en-IN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65" marR="296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MUTANT</a:t>
                      </a:r>
                      <a:endParaRPr lang="en-IN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65" marR="29665" marT="0" marB="0"/>
                </a:tc>
                <a:extLst>
                  <a:ext uri="{0D108BD9-81ED-4DB2-BD59-A6C34878D82A}">
                    <a16:rowId xmlns:a16="http://schemas.microsoft.com/office/drawing/2014/main" val="15608351"/>
                  </a:ext>
                </a:extLst>
              </a:tr>
              <a:tr h="499452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3’ACGCCTTTTCGA5’ DNA</a:t>
                      </a:r>
                      <a:endParaRPr lang="en-IN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65" marR="296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3’ ACGCCTT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TCGA5’ DNA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65" marR="29665" marT="0" marB="0"/>
                </a:tc>
                <a:extLst>
                  <a:ext uri="{0D108BD9-81ED-4DB2-BD59-A6C34878D82A}">
                    <a16:rowId xmlns:a16="http://schemas.microsoft.com/office/drawing/2014/main" val="2438155539"/>
                  </a:ext>
                </a:extLst>
              </a:tr>
              <a:tr h="499452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5’UGCGGAAAAGCU3’mRNA</a:t>
                      </a:r>
                      <a:endParaRPr lang="en-IN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65" marR="296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5’UGCGGAA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AGCU3’mRNA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65" marR="29665" marT="0" marB="0"/>
                </a:tc>
                <a:extLst>
                  <a:ext uri="{0D108BD9-81ED-4DB2-BD59-A6C34878D82A}">
                    <a16:rowId xmlns:a16="http://schemas.microsoft.com/office/drawing/2014/main" val="2583130141"/>
                  </a:ext>
                </a:extLst>
              </a:tr>
              <a:tr h="499452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WILD</a:t>
                      </a:r>
                      <a:endParaRPr lang="en-IN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65" marR="296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MUTANT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65" marR="29665" marT="0" marB="0"/>
                </a:tc>
                <a:extLst>
                  <a:ext uri="{0D108BD9-81ED-4DB2-BD59-A6C34878D82A}">
                    <a16:rowId xmlns:a16="http://schemas.microsoft.com/office/drawing/2014/main" val="3909409638"/>
                  </a:ext>
                </a:extLst>
              </a:tr>
              <a:tr h="499452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3’ACGCCTTTTCGA5’ DNA</a:t>
                      </a:r>
                      <a:endParaRPr lang="en-IN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65" marR="296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3’ ACGCC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TTTCGA5’ DNA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65" marR="29665" marT="0" marB="0"/>
                </a:tc>
                <a:extLst>
                  <a:ext uri="{0D108BD9-81ED-4DB2-BD59-A6C34878D82A}">
                    <a16:rowId xmlns:a16="http://schemas.microsoft.com/office/drawing/2014/main" val="4006240313"/>
                  </a:ext>
                </a:extLst>
              </a:tr>
              <a:tr h="499452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5’UGCGGAAAAGCU3’mRNA</a:t>
                      </a:r>
                      <a:endParaRPr lang="en-IN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65" marR="296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5’UGCGG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AAAGCU3’mRNA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65" marR="29665" marT="0" marB="0"/>
                </a:tc>
                <a:extLst>
                  <a:ext uri="{0D108BD9-81ED-4DB2-BD59-A6C34878D82A}">
                    <a16:rowId xmlns:a16="http://schemas.microsoft.com/office/drawing/2014/main" val="736168741"/>
                  </a:ext>
                </a:extLst>
              </a:tr>
              <a:tr h="499452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WILD</a:t>
                      </a:r>
                      <a:endParaRPr lang="en-IN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65" marR="296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MUTANT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65" marR="29665" marT="0" marB="0"/>
                </a:tc>
                <a:extLst>
                  <a:ext uri="{0D108BD9-81ED-4DB2-BD59-A6C34878D82A}">
                    <a16:rowId xmlns:a16="http://schemas.microsoft.com/office/drawing/2014/main" val="1057420964"/>
                  </a:ext>
                </a:extLst>
              </a:tr>
              <a:tr h="499452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3’ACGCCTAAACGA5’ DNA</a:t>
                      </a:r>
                      <a:endParaRPr lang="en-IN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65" marR="296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3’ACGCC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TAAACGA5’ DNA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65" marR="29665" marT="0" marB="0"/>
                </a:tc>
                <a:extLst>
                  <a:ext uri="{0D108BD9-81ED-4DB2-BD59-A6C34878D82A}">
                    <a16:rowId xmlns:a16="http://schemas.microsoft.com/office/drawing/2014/main" val="3322309866"/>
                  </a:ext>
                </a:extLst>
              </a:tr>
              <a:tr h="499452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5’UGCGGAUUUGCU3’mRNA</a:t>
                      </a:r>
                      <a:endParaRPr lang="en-IN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65" marR="296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5’UGCGG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AUUUGCU3’mRNA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65" marR="29665" marT="0" marB="0"/>
                </a:tc>
                <a:extLst>
                  <a:ext uri="{0D108BD9-81ED-4DB2-BD59-A6C34878D82A}">
                    <a16:rowId xmlns:a16="http://schemas.microsoft.com/office/drawing/2014/main" val="4039949812"/>
                  </a:ext>
                </a:extLst>
              </a:tr>
              <a:tr h="499452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WILD</a:t>
                      </a:r>
                      <a:endParaRPr lang="en-IN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65" marR="296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MUTANT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65" marR="29665" marT="0" marB="0"/>
                </a:tc>
                <a:extLst>
                  <a:ext uri="{0D108BD9-81ED-4DB2-BD59-A6C34878D82A}">
                    <a16:rowId xmlns:a16="http://schemas.microsoft.com/office/drawing/2014/main" val="1085460331"/>
                  </a:ext>
                </a:extLst>
              </a:tr>
              <a:tr h="499452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3’ACGCCTAAA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GA5’ DNA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65" marR="296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3’ACGCCTAAAGA5’ DNA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65" marR="29665" marT="0" marB="0"/>
                </a:tc>
                <a:extLst>
                  <a:ext uri="{0D108BD9-81ED-4DB2-BD59-A6C34878D82A}">
                    <a16:rowId xmlns:a16="http://schemas.microsoft.com/office/drawing/2014/main" val="3613530872"/>
                  </a:ext>
                </a:extLst>
              </a:tr>
              <a:tr h="499452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5’UGCGGAUUU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CU3’mRNA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65" marR="296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5’UGCGGAUUUCU3’mRNA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65" marR="29665" marT="0" marB="0"/>
                </a:tc>
                <a:extLst>
                  <a:ext uri="{0D108BD9-81ED-4DB2-BD59-A6C34878D82A}">
                    <a16:rowId xmlns:a16="http://schemas.microsoft.com/office/drawing/2014/main" val="921556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3062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B5F47-01DE-4C05-B9A5-258EA7838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F5279-3ECE-4EC4-9DD3-B3E92A807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 descr="The Genetic Code Dictionary">
            <a:extLst>
              <a:ext uri="{FF2B5EF4-FFF2-40B4-BE49-F238E27FC236}">
                <a16:creationId xmlns:a16="http://schemas.microsoft.com/office/drawing/2014/main" id="{0437154B-61DB-452B-887B-39D15F73093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365125"/>
            <a:ext cx="10515599" cy="58118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4906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030F6-F52B-4A6E-A453-EC2B81B1B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MUTATION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6E13E-3112-4967-BC56-1AFC02E24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013" y="1187532"/>
            <a:ext cx="11412187" cy="4989431"/>
          </a:xfrm>
        </p:spPr>
        <p:txBody>
          <a:bodyPr/>
          <a:lstStyle/>
          <a:p>
            <a:pPr algn="just"/>
            <a:r>
              <a:rPr lang="en-US" dirty="0"/>
              <a:t>Any sudden change occurring in hereditary material is called as mutation.</a:t>
            </a:r>
          </a:p>
          <a:p>
            <a:pPr algn="just"/>
            <a:r>
              <a:rPr lang="en-US" dirty="0"/>
              <a:t>They may be harmful, beneficial or neutral.</a:t>
            </a:r>
          </a:p>
          <a:p>
            <a:pPr algn="just"/>
            <a:r>
              <a:rPr lang="en-US" dirty="0"/>
              <a:t>DNA is highly stable molecule that replicates with amazing accuracy some errors of replication do occur.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gene mutation </a:t>
            </a:r>
            <a:r>
              <a:rPr lang="en-US" dirty="0"/>
              <a:t>is defined as an alteration in the sequence of </a:t>
            </a:r>
            <a:r>
              <a:rPr lang="en-IN" dirty="0"/>
              <a:t>nucleotides in DNA.</a:t>
            </a:r>
          </a:p>
          <a:p>
            <a:pPr algn="just"/>
            <a:r>
              <a:rPr lang="en-US" dirty="0"/>
              <a:t>This change can affect a single nucleotide pair or larger gene </a:t>
            </a:r>
            <a:r>
              <a:rPr lang="en-IN" dirty="0"/>
              <a:t>segment of a chromosome.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574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3005D-2CD0-45C2-90F3-968BC71CE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501"/>
            <a:ext cx="10515600" cy="679904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>
                <a:solidFill>
                  <a:srgbClr val="FF0000"/>
                </a:solidFill>
              </a:rPr>
              <a:t>Types of Mutations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8AFC5-D47A-4E17-8421-5C7B43306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5CE341-354B-42E3-AD69-32F6B56B3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90" y="859410"/>
            <a:ext cx="10819410" cy="578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1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3F068-9705-4EB1-81C0-D0FDECCC3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C109C-7966-45CE-90D2-F44491B57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C72626-0934-40DC-9C4D-80FFC9A8DE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54" t="11775" r="30260" b="13074"/>
          <a:stretch/>
        </p:blipFill>
        <p:spPr>
          <a:xfrm>
            <a:off x="838199" y="365125"/>
            <a:ext cx="10515600" cy="585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219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4BB49-371A-4B36-990C-B7FBA1A86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BASE SUBSTITUTION MUTATION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6CCCF-E314-4978-AC4D-8AE2BDA3D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 substitution are mutation in which one base pair is </a:t>
            </a:r>
            <a:r>
              <a:rPr lang="en-IN" dirty="0"/>
              <a:t>replaced by another.</a:t>
            </a:r>
          </a:p>
          <a:p>
            <a:r>
              <a:rPr lang="en-US" dirty="0"/>
              <a:t>Base substitutions can be divide into two subtype:-</a:t>
            </a:r>
          </a:p>
          <a:p>
            <a:r>
              <a:rPr lang="en-IN" dirty="0"/>
              <a:t>Transition mutation</a:t>
            </a:r>
          </a:p>
          <a:p>
            <a:r>
              <a:rPr lang="en-IN" dirty="0"/>
              <a:t>Transversion mutation</a:t>
            </a:r>
          </a:p>
        </p:txBody>
      </p:sp>
    </p:spTree>
    <p:extLst>
      <p:ext uri="{BB962C8B-B14F-4D97-AF65-F5344CB8AC3E}">
        <p14:creationId xmlns:p14="http://schemas.microsoft.com/office/powerpoint/2010/main" val="1748110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D5040-A315-4EE4-83A1-041117DB5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27" y="365125"/>
            <a:ext cx="12108873" cy="1325563"/>
          </a:xfrm>
        </p:spPr>
        <p:txBody>
          <a:bodyPr/>
          <a:lstStyle/>
          <a:p>
            <a:r>
              <a:rPr lang="en-IN" dirty="0"/>
              <a:t>TRANSITION MUTATION  /</a:t>
            </a:r>
            <a:r>
              <a:rPr lang="en-IN" dirty="0">
                <a:solidFill>
                  <a:srgbClr val="FF0000"/>
                </a:solidFill>
              </a:rPr>
              <a:t>TRANSVERSION MUTATION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11985-7FDA-4218-8309-470747427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265" y="1825625"/>
            <a:ext cx="5640779" cy="4351338"/>
          </a:xfrm>
        </p:spPr>
        <p:txBody>
          <a:bodyPr/>
          <a:lstStyle/>
          <a:p>
            <a:r>
              <a:rPr lang="en-US" dirty="0"/>
              <a:t>A transition is the replacement of a base by the other base of the same </a:t>
            </a:r>
            <a:r>
              <a:rPr lang="en-IN" dirty="0"/>
              <a:t>chemical.</a:t>
            </a:r>
          </a:p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8A36B9-628E-4CD9-A6A9-3AC8994D0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895" y="2692680"/>
            <a:ext cx="3320100" cy="14726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BB4F69-32C4-4B5E-95B3-8DC974BE92B8}"/>
              </a:ext>
            </a:extLst>
          </p:cNvPr>
          <p:cNvSpPr txBox="1"/>
          <p:nvPr/>
        </p:nvSpPr>
        <p:spPr>
          <a:xfrm>
            <a:off x="6187044" y="1825625"/>
            <a:ext cx="54586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A transversion is the opposite the replacement of a base of one chemical category by a </a:t>
            </a:r>
            <a:r>
              <a:rPr lang="en-IN" sz="2800" dirty="0"/>
              <a:t>base of the other.</a:t>
            </a:r>
          </a:p>
          <a:p>
            <a:pPr algn="just"/>
            <a:endParaRPr lang="en-IN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FED992-CFE0-4031-9ED4-E26B6D5F82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7712" y="3208407"/>
            <a:ext cx="3641521" cy="191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452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A47E7-E93C-40BA-92CE-B4987C44F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1440AB4-19D4-4152-B76D-5A7506B8A9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4313685"/>
              </p:ext>
            </p:extLst>
          </p:nvPr>
        </p:nvGraphicFramePr>
        <p:xfrm>
          <a:off x="0" y="1"/>
          <a:ext cx="12192000" cy="68329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89147562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4017208234"/>
                    </a:ext>
                  </a:extLst>
                </a:gridCol>
              </a:tblGrid>
              <a:tr h="403635"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BASE SUBSTITUTION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6" marR="26316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127941"/>
                  </a:ext>
                </a:extLst>
              </a:tr>
              <a:tr h="40363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WILD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6" marR="26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MUTANT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6" marR="26316" marT="0" marB="0"/>
                </a:tc>
                <a:extLst>
                  <a:ext uri="{0D108BD9-81ED-4DB2-BD59-A6C34878D82A}">
                    <a16:rowId xmlns:a16="http://schemas.microsoft.com/office/drawing/2014/main" val="3525418709"/>
                  </a:ext>
                </a:extLst>
              </a:tr>
              <a:tr h="40363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3’TAAGGATCTCTTTCTCAA5’ DNA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6" marR="26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3’TA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GGATCTCTTTCTCAA5’ DNA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6" marR="26316" marT="0" marB="0"/>
                </a:tc>
                <a:extLst>
                  <a:ext uri="{0D108BD9-81ED-4DB2-BD59-A6C34878D82A}">
                    <a16:rowId xmlns:a16="http://schemas.microsoft.com/office/drawing/2014/main" val="3374874208"/>
                  </a:ext>
                </a:extLst>
              </a:tr>
              <a:tr h="77811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5’AUUCCUAGCGAAAGAGUU3’mRNA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6" marR="26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5’AU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CCUAGCGAAAGAGUU3’mRNA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6" marR="26316" marT="0" marB="0"/>
                </a:tc>
                <a:extLst>
                  <a:ext uri="{0D108BD9-81ED-4DB2-BD59-A6C34878D82A}">
                    <a16:rowId xmlns:a16="http://schemas.microsoft.com/office/drawing/2014/main" val="189710551"/>
                  </a:ext>
                </a:extLst>
              </a:tr>
              <a:tr h="40363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WILD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6" marR="26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MUTANT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6" marR="26316" marT="0" marB="0"/>
                </a:tc>
                <a:extLst>
                  <a:ext uri="{0D108BD9-81ED-4DB2-BD59-A6C34878D82A}">
                    <a16:rowId xmlns:a16="http://schemas.microsoft.com/office/drawing/2014/main" val="1162842506"/>
                  </a:ext>
                </a:extLst>
              </a:tr>
              <a:tr h="40363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3’TAAGGATCTCTTTCTCAA5’ DNA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6" marR="26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3’TAAGG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TCTCTTTCTCAA5’ DNA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6" marR="26316" marT="0" marB="0"/>
                </a:tc>
                <a:extLst>
                  <a:ext uri="{0D108BD9-81ED-4DB2-BD59-A6C34878D82A}">
                    <a16:rowId xmlns:a16="http://schemas.microsoft.com/office/drawing/2014/main" val="2302853655"/>
                  </a:ext>
                </a:extLst>
              </a:tr>
              <a:tr h="77811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5’AUUCCUAGCGAAAGAGUU3’mRNA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6" marR="26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5’AUUCC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AGCGAAAGAGUU3’mRNA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6" marR="26316" marT="0" marB="0"/>
                </a:tc>
                <a:extLst>
                  <a:ext uri="{0D108BD9-81ED-4DB2-BD59-A6C34878D82A}">
                    <a16:rowId xmlns:a16="http://schemas.microsoft.com/office/drawing/2014/main" val="229470556"/>
                  </a:ext>
                </a:extLst>
              </a:tr>
              <a:tr h="40363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WILD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6" marR="26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MUTANT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6" marR="26316" marT="0" marB="0"/>
                </a:tc>
                <a:extLst>
                  <a:ext uri="{0D108BD9-81ED-4DB2-BD59-A6C34878D82A}">
                    <a16:rowId xmlns:a16="http://schemas.microsoft.com/office/drawing/2014/main" val="1509204981"/>
                  </a:ext>
                </a:extLst>
              </a:tr>
              <a:tr h="40363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3’TAAGGATCTCTTTCTCAA5’ DNA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6" marR="26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3’ TAAGGAT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TCTTTCTCAA5’ DNA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6" marR="26316" marT="0" marB="0"/>
                </a:tc>
                <a:extLst>
                  <a:ext uri="{0D108BD9-81ED-4DB2-BD59-A6C34878D82A}">
                    <a16:rowId xmlns:a16="http://schemas.microsoft.com/office/drawing/2014/main" val="542680143"/>
                  </a:ext>
                </a:extLst>
              </a:tr>
              <a:tr h="77811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5’AUUCCUAGCGAAAGAGUU3’mRNA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6" marR="26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5’AUUCCUA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CGAAAGAGUU3’mRNA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6" marR="26316" marT="0" marB="0"/>
                </a:tc>
                <a:extLst>
                  <a:ext uri="{0D108BD9-81ED-4DB2-BD59-A6C34878D82A}">
                    <a16:rowId xmlns:a16="http://schemas.microsoft.com/office/drawing/2014/main" val="2921138692"/>
                  </a:ext>
                </a:extLst>
              </a:tr>
              <a:tr h="40363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WILD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6" marR="26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MUTANT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6" marR="26316" marT="0" marB="0"/>
                </a:tc>
                <a:extLst>
                  <a:ext uri="{0D108BD9-81ED-4DB2-BD59-A6C34878D82A}">
                    <a16:rowId xmlns:a16="http://schemas.microsoft.com/office/drawing/2014/main" val="926859130"/>
                  </a:ext>
                </a:extLst>
              </a:tr>
              <a:tr h="40363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3’TAAGGATCTCTTTCTCAA5’ DNA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6" marR="26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3’  TAAGGATCT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TTTCTCAA5’ DNA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6" marR="26316" marT="0" marB="0"/>
                </a:tc>
                <a:extLst>
                  <a:ext uri="{0D108BD9-81ED-4DB2-BD59-A6C34878D82A}">
                    <a16:rowId xmlns:a16="http://schemas.microsoft.com/office/drawing/2014/main" val="1118579142"/>
                  </a:ext>
                </a:extLst>
              </a:tr>
              <a:tr h="77811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5’AUUCCUAGCGAAAGAGUU3’mRNA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6" marR="26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5’AUUCCUAGC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AAAGAGUU3’mRNA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6" marR="26316" marT="0" marB="0"/>
                </a:tc>
                <a:extLst>
                  <a:ext uri="{0D108BD9-81ED-4DB2-BD59-A6C34878D82A}">
                    <a16:rowId xmlns:a16="http://schemas.microsoft.com/office/drawing/2014/main" val="287121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843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867C6-23EA-4838-9F57-622274601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POINT MUTATION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BD975-B0E1-4DB8-92E1-B7EA78759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Point mutations are the most common type of gene mutation. </a:t>
            </a:r>
          </a:p>
          <a:p>
            <a:r>
              <a:rPr lang="en-US" dirty="0"/>
              <a:t>Also known as base pair substitution.</a:t>
            </a:r>
          </a:p>
          <a:p>
            <a:r>
              <a:rPr lang="en-IN" dirty="0"/>
              <a:t>Change in a single nucleotide base pair.</a:t>
            </a:r>
          </a:p>
          <a:p>
            <a:r>
              <a:rPr lang="en-US" dirty="0"/>
              <a:t>Point mutation can be categorized into three types:</a:t>
            </a:r>
          </a:p>
          <a:p>
            <a:r>
              <a:rPr lang="en-IN" dirty="0"/>
              <a:t>Silent mutation</a:t>
            </a:r>
          </a:p>
          <a:p>
            <a:r>
              <a:rPr lang="en-IN" dirty="0"/>
              <a:t>Missense mutation</a:t>
            </a:r>
          </a:p>
          <a:p>
            <a:r>
              <a:rPr lang="en-IN" dirty="0"/>
              <a:t>Nonsense mutation</a:t>
            </a:r>
          </a:p>
        </p:txBody>
      </p:sp>
    </p:spTree>
    <p:extLst>
      <p:ext uri="{BB962C8B-B14F-4D97-AF65-F5344CB8AC3E}">
        <p14:creationId xmlns:p14="http://schemas.microsoft.com/office/powerpoint/2010/main" val="1849273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643</Words>
  <Application>Microsoft Office PowerPoint</Application>
  <PresentationFormat>Widescreen</PresentationFormat>
  <Paragraphs>147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Gene Mutations</vt:lpstr>
      <vt:lpstr>PowerPoint Presentation</vt:lpstr>
      <vt:lpstr>MUTATION</vt:lpstr>
      <vt:lpstr>Types of Mutations</vt:lpstr>
      <vt:lpstr>PowerPoint Presentation</vt:lpstr>
      <vt:lpstr>BASE SUBSTITUTION MUTATION</vt:lpstr>
      <vt:lpstr>TRANSITION MUTATION  /TRANSVERSION MUTATION</vt:lpstr>
      <vt:lpstr>PowerPoint Presentation</vt:lpstr>
      <vt:lpstr>POINT MUTATION</vt:lpstr>
      <vt:lpstr>SILENT/ NEUTRAL MUTATION</vt:lpstr>
      <vt:lpstr>MISSENSE MUTATION</vt:lpstr>
      <vt:lpstr>NONSENSE MUTATION</vt:lpstr>
      <vt:lpstr>FRAME SHIFT MUTATIONS </vt:lpstr>
      <vt:lpstr>INSERTION                                          DELETION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 Mutations</dc:title>
  <dc:creator>vinee56@outlook.com</dc:creator>
  <cp:lastModifiedBy>vinee56@outlook.com</cp:lastModifiedBy>
  <cp:revision>7</cp:revision>
  <dcterms:created xsi:type="dcterms:W3CDTF">2019-12-23T04:25:28Z</dcterms:created>
  <dcterms:modified xsi:type="dcterms:W3CDTF">2019-12-23T05:10:18Z</dcterms:modified>
</cp:coreProperties>
</file>